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21945600" cx="32918400"/>
  <p:notesSz cx="6858000" cy="9144000"/>
  <p:embeddedFontLst>
    <p:embeddedFont>
      <p:font typeface="Roboto"/>
      <p:regular r:id="rId9"/>
      <p:bold r:id="rId10"/>
      <p:italic r:id="rId11"/>
      <p:boldItalic r:id="rId12"/>
    </p:embeddedFon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056">
          <p15:clr>
            <a:srgbClr val="A4A3A4"/>
          </p15:clr>
        </p15:guide>
        <p15:guide id="2" pos="20324">
          <p15:clr>
            <a:srgbClr val="A4A3A4"/>
          </p15:clr>
        </p15:guide>
        <p15:guide id="3" orient="horz" pos="2664">
          <p15:clr>
            <a:srgbClr val="9AA0A6"/>
          </p15:clr>
        </p15:guide>
        <p15:guide id="4" orient="horz" pos="555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056" orient="horz"/>
        <p:guide pos="20324"/>
        <p:guide pos="2664" orient="horz"/>
        <p:guide pos="55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3" Type="http://schemas.openxmlformats.org/officeDocument/2006/relationships/font" Target="fonts/ProximaNova-regular.fntdata"/><Relationship Id="rId12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regular.fntdata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the results from the OLS regression, we noticed several of the predictors that were used were significant at the 5% level, such as the Food insecure Rate and Population, as well as poverty percentage, health </a:t>
            </a:r>
            <a:r>
              <a:rPr lang="en"/>
              <a:t>insured</a:t>
            </a:r>
            <a:r>
              <a:rPr lang="en"/>
              <a:t> percentage, high school education.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looking at the residuals, we were able to identify 5 census tracts that had the most significant negative residual, meaning there was an extremely low number of partners, given the statistics of the area. Simply put, areas of most opportunity.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noticed 50 census tracts with significant positive residual values. Areas that have an abnormally high number of CAFB resources where we believe those resources may be better reallocted.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3b1777a9_1_0:notes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3b1777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3b1777a9_1_35:notes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3b1777a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22150" y="3176853"/>
            <a:ext cx="30674400" cy="87579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2120" y="12092267"/>
            <a:ext cx="30674400" cy="33819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122120" y="4719467"/>
            <a:ext cx="30674400" cy="83775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122120" y="13449493"/>
            <a:ext cx="30674400" cy="55500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654050" lvl="0" marL="457200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 algn="ctr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 algn="ctr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 algn="ctr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 algn="ctr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 algn="ctr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122120" y="9176960"/>
            <a:ext cx="30674400" cy="35916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22120" y="4917227"/>
            <a:ext cx="306744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654050" lvl="0" marL="45720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122120" y="4917227"/>
            <a:ext cx="143997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7396640" y="4917227"/>
            <a:ext cx="143997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122120" y="2370560"/>
            <a:ext cx="10108800" cy="32244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122120" y="5928960"/>
            <a:ext cx="10108800" cy="135654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764900" y="1920640"/>
            <a:ext cx="22923900" cy="174540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1pPr>
            <a:lvl2pPr lvl="1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2pPr>
            <a:lvl3pPr lvl="2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3pPr>
            <a:lvl4pPr lvl="3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4pPr>
            <a:lvl5pPr lvl="4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5pPr>
            <a:lvl6pPr lvl="5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6pPr>
            <a:lvl7pPr lvl="6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7pPr>
            <a:lvl8pPr lvl="7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8pPr>
            <a:lvl9pPr lvl="8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459200" y="-533"/>
            <a:ext cx="16459200" cy="219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1325" lIns="341325" spcFirstLastPara="1" rIns="341325" wrap="square" tIns="341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955800" y="5261547"/>
            <a:ext cx="14562900" cy="63243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955800" y="11959787"/>
            <a:ext cx="14562900" cy="52698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7782200" y="3089387"/>
            <a:ext cx="13813200" cy="157659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indent="-654050" lvl="0" marL="45720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122120" y="18050453"/>
            <a:ext cx="21595500" cy="25818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22120" y="4917227"/>
            <a:ext cx="30674400" cy="14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>
            <a:lvl1pPr indent="-6540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1pPr>
            <a:lvl2pPr indent="-558800" lvl="1" marL="9144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2pPr>
            <a:lvl3pPr indent="-558800" lvl="2" marL="13716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3pPr>
            <a:lvl4pPr indent="-558800" lvl="3" marL="18288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●"/>
              <a:defRPr sz="5200">
                <a:solidFill>
                  <a:schemeClr val="dk2"/>
                </a:solidFill>
              </a:defRPr>
            </a:lvl4pPr>
            <a:lvl5pPr indent="-558800" lvl="4" marL="22860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5pPr>
            <a:lvl6pPr indent="-558800" lvl="5" marL="27432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6pPr>
            <a:lvl7pPr indent="-558800" lvl="6" marL="32004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●"/>
              <a:defRPr sz="5200">
                <a:solidFill>
                  <a:schemeClr val="dk2"/>
                </a:solidFill>
              </a:defRPr>
            </a:lvl7pPr>
            <a:lvl8pPr indent="-558800" lvl="7" marL="36576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8pPr>
            <a:lvl9pPr indent="-558800" lvl="8" marL="4114800">
              <a:lnSpc>
                <a:spcPct val="115000"/>
              </a:lnSpc>
              <a:spcBef>
                <a:spcPts val="6000"/>
              </a:spcBef>
              <a:spcAft>
                <a:spcPts val="600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 algn="r">
              <a:buNone/>
              <a:defRPr sz="3700">
                <a:solidFill>
                  <a:schemeClr val="dk2"/>
                </a:solidFill>
              </a:defRPr>
            </a:lvl1pPr>
            <a:lvl2pPr lvl="1" algn="r">
              <a:buNone/>
              <a:defRPr sz="3700">
                <a:solidFill>
                  <a:schemeClr val="dk2"/>
                </a:solidFill>
              </a:defRPr>
            </a:lvl2pPr>
            <a:lvl3pPr lvl="2" algn="r">
              <a:buNone/>
              <a:defRPr sz="3700">
                <a:solidFill>
                  <a:schemeClr val="dk2"/>
                </a:solidFill>
              </a:defRPr>
            </a:lvl3pPr>
            <a:lvl4pPr lvl="3" algn="r">
              <a:buNone/>
              <a:defRPr sz="3700">
                <a:solidFill>
                  <a:schemeClr val="dk2"/>
                </a:solidFill>
              </a:defRPr>
            </a:lvl4pPr>
            <a:lvl5pPr lvl="4" algn="r">
              <a:buNone/>
              <a:defRPr sz="3700">
                <a:solidFill>
                  <a:schemeClr val="dk2"/>
                </a:solidFill>
              </a:defRPr>
            </a:lvl5pPr>
            <a:lvl6pPr lvl="5" algn="r">
              <a:buNone/>
              <a:defRPr sz="3700">
                <a:solidFill>
                  <a:schemeClr val="dk2"/>
                </a:solidFill>
              </a:defRPr>
            </a:lvl6pPr>
            <a:lvl7pPr lvl="6" algn="r">
              <a:buNone/>
              <a:defRPr sz="3700">
                <a:solidFill>
                  <a:schemeClr val="dk2"/>
                </a:solidFill>
              </a:defRPr>
            </a:lvl7pPr>
            <a:lvl8pPr lvl="7" algn="r">
              <a:buNone/>
              <a:defRPr sz="3700">
                <a:solidFill>
                  <a:schemeClr val="dk2"/>
                </a:solidFill>
              </a:defRPr>
            </a:lvl8pPr>
            <a:lvl9pPr lvl="8" algn="r">
              <a:buNone/>
              <a:defRPr sz="3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7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.jpg"/><Relationship Id="rId9" Type="http://schemas.openxmlformats.org/officeDocument/2006/relationships/image" Target="../media/image4.png"/><Relationship Id="rId15" Type="http://schemas.openxmlformats.org/officeDocument/2006/relationships/image" Target="../media/image9.png"/><Relationship Id="rId14" Type="http://schemas.openxmlformats.org/officeDocument/2006/relationships/image" Target="../media/image26.png"/><Relationship Id="rId17" Type="http://schemas.openxmlformats.org/officeDocument/2006/relationships/image" Target="../media/image11.png"/><Relationship Id="rId16" Type="http://schemas.openxmlformats.org/officeDocument/2006/relationships/image" Target="../media/image6.png"/><Relationship Id="rId5" Type="http://schemas.openxmlformats.org/officeDocument/2006/relationships/image" Target="../media/image19.png"/><Relationship Id="rId19" Type="http://schemas.openxmlformats.org/officeDocument/2006/relationships/image" Target="../media/image12.png"/><Relationship Id="rId6" Type="http://schemas.openxmlformats.org/officeDocument/2006/relationships/image" Target="../media/image1.jpg"/><Relationship Id="rId18" Type="http://schemas.openxmlformats.org/officeDocument/2006/relationships/image" Target="../media/image10.png"/><Relationship Id="rId7" Type="http://schemas.openxmlformats.org/officeDocument/2006/relationships/image" Target="../media/image8.jp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jpg"/><Relationship Id="rId10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1A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9483825"/>
            <a:ext cx="32918400" cy="250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32918400" cy="250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94175" y="20006500"/>
            <a:ext cx="68886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DataDigestion</a:t>
            </a:r>
            <a:endParaRPr b="1" sz="78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899300" y="1350990"/>
            <a:ext cx="1734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Capital Area Food Bank</a:t>
            </a:r>
            <a:endParaRPr b="1" sz="49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53250" y="276400"/>
            <a:ext cx="262119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Optimizing Food Bank Resources in the DMV</a:t>
            </a:r>
            <a:endParaRPr b="1" sz="64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9305425" y="19573650"/>
            <a:ext cx="3513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 Thanks</a:t>
            </a:r>
            <a:endParaRPr b="1" sz="36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738375" y="20069150"/>
            <a:ext cx="38901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Sapna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Bagalkotkar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4803388" y="20071850"/>
            <a:ext cx="79554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Jake Erlich,</a:t>
            </a: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Project Champion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 Le, </a:t>
            </a: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Specialist at CAFB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Joshua Kohn,</a:t>
            </a: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Faculty Advisor 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Dr. Joseph Bailey, </a:t>
            </a: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Instructor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0" l="783" r="0" t="0"/>
          <a:stretch/>
        </p:blipFill>
        <p:spPr>
          <a:xfrm>
            <a:off x="11211480" y="4096000"/>
            <a:ext cx="9658044" cy="85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8402" y="19719501"/>
            <a:ext cx="1960200" cy="1960200"/>
          </a:xfrm>
          <a:prstGeom prst="ellipse">
            <a:avLst/>
          </a:prstGeom>
          <a:noFill/>
          <a:ln cap="flat" cmpd="sng" w="19050">
            <a:solidFill>
              <a:srgbClr val="F394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b="28178" l="0" r="13269" t="7222"/>
          <a:stretch/>
        </p:blipFill>
        <p:spPr>
          <a:xfrm>
            <a:off x="15362338" y="19726100"/>
            <a:ext cx="1960200" cy="1947000"/>
          </a:xfrm>
          <a:prstGeom prst="ellipse">
            <a:avLst/>
          </a:prstGeom>
          <a:noFill/>
          <a:ln cap="flat" cmpd="sng" w="19050">
            <a:solidFill>
              <a:srgbClr val="F394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86838" y="19754875"/>
            <a:ext cx="1960200" cy="1960200"/>
          </a:xfrm>
          <a:prstGeom prst="ellipse">
            <a:avLst/>
          </a:prstGeom>
          <a:noFill/>
          <a:ln cap="flat" cmpd="sng" w="19050">
            <a:solidFill>
              <a:srgbClr val="F3941A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6" name="Google Shape;66;p13"/>
          <p:cNvGrpSpPr/>
          <p:nvPr/>
        </p:nvGrpSpPr>
        <p:grpSpPr>
          <a:xfrm>
            <a:off x="553450" y="13921435"/>
            <a:ext cx="9075900" cy="4937252"/>
            <a:chOff x="1026597" y="6042333"/>
            <a:chExt cx="8190506" cy="10590416"/>
          </a:xfrm>
        </p:grpSpPr>
        <p:sp>
          <p:nvSpPr>
            <p:cNvPr id="67" name="Google Shape;67;p13"/>
            <p:cNvSpPr/>
            <p:nvPr/>
          </p:nvSpPr>
          <p:spPr>
            <a:xfrm rot="10800000">
              <a:off x="1036703" y="7089149"/>
              <a:ext cx="8180400" cy="9543600"/>
            </a:xfrm>
            <a:prstGeom prst="round2SameRect">
              <a:avLst>
                <a:gd fmla="val 4225" name="adj1"/>
                <a:gd fmla="val 0" name="adj2"/>
              </a:avLst>
            </a:prstGeom>
            <a:solidFill>
              <a:srgbClr val="F9F1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026597" y="6042333"/>
              <a:ext cx="8180400" cy="23412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1537771" y="10437198"/>
              <a:ext cx="7529100" cy="59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03A5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0">
                <a:solidFill>
                  <a:srgbClr val="003A5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rPr>
                <a:t>	</a:t>
              </a:r>
              <a:endParaRPr b="1" sz="3000">
                <a:solidFill>
                  <a:srgbClr val="003A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695504" y="14062438"/>
            <a:ext cx="5315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Tools</a:t>
            </a:r>
            <a:endParaRPr b="1" sz="44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7">
            <a:alphaModFix/>
          </a:blip>
          <a:srcRect b="41057" l="6756" r="4228" t="-5"/>
          <a:stretch/>
        </p:blipFill>
        <p:spPr>
          <a:xfrm>
            <a:off x="24145813" y="19724604"/>
            <a:ext cx="1960200" cy="1950000"/>
          </a:xfrm>
          <a:prstGeom prst="ellipse">
            <a:avLst/>
          </a:prstGeom>
          <a:noFill/>
          <a:ln cap="flat" cmpd="sng" w="19050">
            <a:solidFill>
              <a:srgbClr val="F394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3"/>
          <p:cNvSpPr txBox="1"/>
          <p:nvPr/>
        </p:nvSpPr>
        <p:spPr>
          <a:xfrm>
            <a:off x="13543650" y="20104525"/>
            <a:ext cx="2041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Aaron Kurtz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7824125" y="20069150"/>
            <a:ext cx="2041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Ben 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Lin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2293388" y="20069150"/>
            <a:ext cx="2041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Natalie Wolfe</a:t>
            </a:r>
            <a:endParaRPr b="1"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3"/>
          <p:cNvSpPr/>
          <p:nvPr/>
        </p:nvSpPr>
        <p:spPr>
          <a:xfrm rot="10800000">
            <a:off x="22452625" y="4035700"/>
            <a:ext cx="9999000" cy="8569800"/>
          </a:xfrm>
          <a:prstGeom prst="round2SameRect">
            <a:avLst>
              <a:gd fmla="val 4225" name="adj1"/>
              <a:gd fmla="val 0" name="adj2"/>
            </a:avLst>
          </a:prstGeom>
          <a:solidFill>
            <a:srgbClr val="F9F1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2466750" y="2983275"/>
            <a:ext cx="9991727" cy="109130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604350" y="3001700"/>
            <a:ext cx="7716600" cy="1091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b="1" sz="44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>
            <a:off x="519553" y="3031325"/>
            <a:ext cx="9108822" cy="4937235"/>
            <a:chOff x="691003" y="2821775"/>
            <a:chExt cx="9108822" cy="4937235"/>
          </a:xfrm>
        </p:grpSpPr>
        <p:grpSp>
          <p:nvGrpSpPr>
            <p:cNvPr id="79" name="Google Shape;79;p13"/>
            <p:cNvGrpSpPr/>
            <p:nvPr/>
          </p:nvGrpSpPr>
          <p:grpSpPr>
            <a:xfrm>
              <a:off x="691003" y="2821775"/>
              <a:ext cx="9092515" cy="4937235"/>
              <a:chOff x="1036703" y="6042370"/>
              <a:chExt cx="8180400" cy="10590380"/>
            </a:xfrm>
          </p:grpSpPr>
          <p:sp>
            <p:nvSpPr>
              <p:cNvPr id="80" name="Google Shape;80;p13"/>
              <p:cNvSpPr/>
              <p:nvPr/>
            </p:nvSpPr>
            <p:spPr>
              <a:xfrm rot="10800000">
                <a:off x="1036703" y="7089149"/>
                <a:ext cx="8180400" cy="9543600"/>
              </a:xfrm>
              <a:prstGeom prst="round2SameRect">
                <a:avLst>
                  <a:gd fmla="val 4225" name="adj1"/>
                  <a:gd fmla="val 0" name="adj2"/>
                </a:avLst>
              </a:prstGeom>
              <a:solidFill>
                <a:srgbClr val="F9F1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8ED"/>
                  </a:solidFill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1051489" y="6042370"/>
                <a:ext cx="8155500" cy="2341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2" name="Google Shape;82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73009" y="4437102"/>
              <a:ext cx="3022696" cy="183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3"/>
            <p:cNvSpPr txBox="1"/>
            <p:nvPr/>
          </p:nvSpPr>
          <p:spPr>
            <a:xfrm>
              <a:off x="707425" y="2886375"/>
              <a:ext cx="9092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400">
                  <a:solidFill>
                    <a:srgbClr val="F3941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Client</a:t>
              </a:r>
              <a:endParaRPr b="1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84" name="Google Shape;84;p13"/>
            <p:cNvCxnSpPr/>
            <p:nvPr/>
          </p:nvCxnSpPr>
          <p:spPr>
            <a:xfrm flipH="1">
              <a:off x="5286850" y="4188475"/>
              <a:ext cx="10800" cy="3279300"/>
            </a:xfrm>
            <a:prstGeom prst="straightConnector1">
              <a:avLst/>
            </a:prstGeom>
            <a:noFill/>
            <a:ln cap="flat" cmpd="sng" w="38100">
              <a:solidFill>
                <a:srgbClr val="F3941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Google Shape;85;p13"/>
            <p:cNvSpPr txBox="1"/>
            <p:nvPr/>
          </p:nvSpPr>
          <p:spPr>
            <a:xfrm>
              <a:off x="5297650" y="4047675"/>
              <a:ext cx="4363500" cy="34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Serves </a:t>
              </a:r>
              <a:r>
                <a:rPr b="1" lang="en" sz="2500">
                  <a:solidFill>
                    <a:srgbClr val="4E82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380,000</a:t>
              </a:r>
              <a:r>
                <a:rPr lang="en" sz="25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individuals across the DMV</a:t>
              </a:r>
              <a:endParaRPr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Largest Food Bank in the mid-atlantic region</a:t>
              </a:r>
              <a:endParaRPr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Sources and distributes over </a:t>
              </a:r>
              <a:r>
                <a:rPr b="1" lang="en" sz="2500">
                  <a:solidFill>
                    <a:srgbClr val="5D973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30 million</a:t>
              </a:r>
              <a:r>
                <a:rPr lang="en" sz="25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meals annually</a:t>
              </a:r>
              <a:endParaRPr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1108319" y="6474825"/>
              <a:ext cx="38901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Headquarters: Washington, DC</a:t>
              </a:r>
              <a:endParaRPr sz="2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Point of Contact: Jake Erlich</a:t>
              </a:r>
              <a:endParaRPr sz="2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22411787" y="13584270"/>
            <a:ext cx="10003143" cy="5450235"/>
            <a:chOff x="22384295" y="13574233"/>
            <a:chExt cx="10003143" cy="4937255"/>
          </a:xfrm>
        </p:grpSpPr>
        <p:grpSp>
          <p:nvGrpSpPr>
            <p:cNvPr id="88" name="Google Shape;88;p13"/>
            <p:cNvGrpSpPr/>
            <p:nvPr/>
          </p:nvGrpSpPr>
          <p:grpSpPr>
            <a:xfrm>
              <a:off x="22384295" y="13574233"/>
              <a:ext cx="10003143" cy="4937255"/>
              <a:chOff x="1059323" y="6042354"/>
              <a:chExt cx="8149200" cy="10590422"/>
            </a:xfrm>
          </p:grpSpPr>
          <p:sp>
            <p:nvSpPr>
              <p:cNvPr id="89" name="Google Shape;89;p13"/>
              <p:cNvSpPr/>
              <p:nvPr/>
            </p:nvSpPr>
            <p:spPr>
              <a:xfrm rot="10800000">
                <a:off x="1059323" y="7089175"/>
                <a:ext cx="8149200" cy="9543600"/>
              </a:xfrm>
              <a:prstGeom prst="round2SameRect">
                <a:avLst>
                  <a:gd fmla="val 4225" name="adj1"/>
                  <a:gd fmla="val 0" name="adj2"/>
                </a:avLst>
              </a:prstGeom>
              <a:solidFill>
                <a:srgbClr val="F9F1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067099" y="6042354"/>
                <a:ext cx="8139900" cy="2341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 txBox="1"/>
              <p:nvPr/>
            </p:nvSpPr>
            <p:spPr>
              <a:xfrm>
                <a:off x="1537771" y="10437198"/>
                <a:ext cx="7529100" cy="597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6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003A5B"/>
                    </a:solidFill>
                    <a:latin typeface="Roboto"/>
                    <a:ea typeface="Roboto"/>
                    <a:cs typeface="Roboto"/>
                    <a:sym typeface="Roboto"/>
                  </a:rPr>
                  <a:t>	</a:t>
                </a:r>
                <a:endParaRPr b="1" sz="30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" name="Google Shape;92;p13"/>
            <p:cNvSpPr txBox="1"/>
            <p:nvPr/>
          </p:nvSpPr>
          <p:spPr>
            <a:xfrm>
              <a:off x="24522663" y="13718163"/>
              <a:ext cx="57996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400">
                  <a:solidFill>
                    <a:srgbClr val="F3941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Next Steps</a:t>
              </a:r>
              <a:endParaRPr b="1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93" name="Google Shape;9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77666" y="14614927"/>
            <a:ext cx="2368936" cy="21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97810" y="157200"/>
            <a:ext cx="2414188" cy="218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11216800" y="3014175"/>
            <a:ext cx="9657900" cy="1091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2484150" y="3151538"/>
            <a:ext cx="7716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b="1" sz="44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66875" y="293450"/>
            <a:ext cx="1946575" cy="1915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3"/>
          <p:cNvGrpSpPr/>
          <p:nvPr/>
        </p:nvGrpSpPr>
        <p:grpSpPr>
          <a:xfrm>
            <a:off x="10999850" y="13194297"/>
            <a:ext cx="10041441" cy="5840603"/>
            <a:chOff x="1036703" y="6042354"/>
            <a:chExt cx="8180400" cy="10590396"/>
          </a:xfrm>
        </p:grpSpPr>
        <p:sp>
          <p:nvSpPr>
            <p:cNvPr id="99" name="Google Shape;99;p13"/>
            <p:cNvSpPr/>
            <p:nvPr/>
          </p:nvSpPr>
          <p:spPr>
            <a:xfrm rot="10800000">
              <a:off x="1036703" y="7089149"/>
              <a:ext cx="8180400" cy="9543600"/>
            </a:xfrm>
            <a:prstGeom prst="round2SameRect">
              <a:avLst>
                <a:gd fmla="val 4225" name="adj1"/>
                <a:gd fmla="val 0" name="adj2"/>
              </a:avLst>
            </a:prstGeom>
            <a:solidFill>
              <a:srgbClr val="F9F1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067099" y="6042354"/>
              <a:ext cx="8139900" cy="23412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3"/>
          <p:cNvSpPr txBox="1"/>
          <p:nvPr/>
        </p:nvSpPr>
        <p:spPr>
          <a:xfrm>
            <a:off x="12089549" y="13324051"/>
            <a:ext cx="7716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Processing</a:t>
            </a:r>
            <a:endParaRPr b="1" sz="4400">
              <a:solidFill>
                <a:srgbClr val="F39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11240800" y="14216025"/>
            <a:ext cx="5315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OLS Regression Model</a:t>
            </a:r>
            <a:endParaRPr b="1"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240800" y="15053050"/>
            <a:ext cx="56196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Target</a:t>
            </a: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b="1" lang="en" sz="2500">
                <a:solidFill>
                  <a:srgbClr val="5D9731"/>
                </a:solidFill>
                <a:latin typeface="Proxima Nova"/>
                <a:ea typeface="Proxima Nova"/>
                <a:cs typeface="Proxima Nova"/>
                <a:sym typeface="Proxima Nova"/>
              </a:rPr>
              <a:t>Partner Count</a:t>
            </a:r>
            <a:endParaRPr b="1" sz="2500">
              <a:solidFill>
                <a:srgbClr val="5D973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Significant Predictors: </a:t>
            </a:r>
            <a:endParaRPr b="1"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Food Insecure Rate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Food Insecure Population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Public Transport Percent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Poverty Percent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Health Insurance Percent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2500"/>
              <a:buFont typeface="Proxima Nova"/>
              <a:buChar char="⌾"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High School Education Percent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12">
            <a:alphaModFix/>
          </a:blip>
          <a:srcRect b="88750" l="43784" r="11916" t="7149"/>
          <a:stretch/>
        </p:blipFill>
        <p:spPr>
          <a:xfrm>
            <a:off x="15790775" y="14808991"/>
            <a:ext cx="4719149" cy="2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13">
            <a:alphaModFix/>
          </a:blip>
          <a:srcRect b="14288" l="0" r="0" t="0"/>
          <a:stretch/>
        </p:blipFill>
        <p:spPr>
          <a:xfrm>
            <a:off x="1749025" y="157212"/>
            <a:ext cx="2552700" cy="218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3"/>
          <p:cNvGrpSpPr/>
          <p:nvPr/>
        </p:nvGrpSpPr>
        <p:grpSpPr>
          <a:xfrm>
            <a:off x="15456291" y="15272252"/>
            <a:ext cx="5388110" cy="2725668"/>
            <a:chOff x="15673450" y="16372825"/>
            <a:chExt cx="3427115" cy="1578450"/>
          </a:xfrm>
        </p:grpSpPr>
        <p:pic>
          <p:nvPicPr>
            <p:cNvPr id="107" name="Google Shape;107;p13"/>
            <p:cNvPicPr preferRelativeResize="0"/>
            <p:nvPr/>
          </p:nvPicPr>
          <p:blipFill rotWithShape="1">
            <a:blip r:embed="rId12">
              <a:alphaModFix/>
            </a:blip>
            <a:srcRect b="20551" l="65295" r="25177" t="40998"/>
            <a:stretch/>
          </p:blipFill>
          <p:spPr>
            <a:xfrm>
              <a:off x="18423714" y="16372825"/>
              <a:ext cx="676851" cy="15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 rotWithShape="1">
            <a:blip r:embed="rId12">
              <a:alphaModFix/>
            </a:blip>
            <a:srcRect b="20551" l="0" r="60914" t="40998"/>
            <a:stretch/>
          </p:blipFill>
          <p:spPr>
            <a:xfrm>
              <a:off x="15673450" y="16372825"/>
              <a:ext cx="2776751" cy="1578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3"/>
          <p:cNvSpPr txBox="1"/>
          <p:nvPr/>
        </p:nvSpPr>
        <p:spPr>
          <a:xfrm>
            <a:off x="22632825" y="14939200"/>
            <a:ext cx="97491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partnerships with healthcare facilities</a:t>
            </a:r>
            <a:endParaRPr sz="3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Find opportunities for CAFB expansion in Federal Opportunity Zones</a:t>
            </a:r>
            <a:endParaRPr sz="3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the relationship between housing prices and density shifts in food insecure populations</a:t>
            </a:r>
            <a:endParaRPr sz="3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Retrieve recent and time-sensitive data</a:t>
            </a:r>
            <a:endParaRPr sz="3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" name="Google Shape;110;p13"/>
          <p:cNvGrpSpPr/>
          <p:nvPr/>
        </p:nvGrpSpPr>
        <p:grpSpPr>
          <a:xfrm>
            <a:off x="22463274" y="3967026"/>
            <a:ext cx="10002954" cy="6055226"/>
            <a:chOff x="22539850" y="5262425"/>
            <a:chExt cx="9909802" cy="6055226"/>
          </a:xfrm>
        </p:grpSpPr>
        <p:pic>
          <p:nvPicPr>
            <p:cNvPr id="111" name="Google Shape;111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2539850" y="5262425"/>
              <a:ext cx="9909802" cy="605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3"/>
            <p:cNvSpPr txBox="1"/>
            <p:nvPr/>
          </p:nvSpPr>
          <p:spPr>
            <a:xfrm>
              <a:off x="23643500" y="7521675"/>
              <a:ext cx="2107200" cy="12219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394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Census Tract </a:t>
              </a: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98.01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FI Rate: </a:t>
              </a:r>
              <a:r>
                <a:rPr lang="en">
                  <a:solidFill>
                    <a:srgbClr val="CC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39.1%</a:t>
              </a:r>
              <a:endParaRPr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FI Population: </a:t>
              </a:r>
              <a:r>
                <a:rPr lang="en">
                  <a:solidFill>
                    <a:srgbClr val="CC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1081</a:t>
              </a:r>
              <a:endParaRPr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Public Transport: </a:t>
              </a:r>
              <a:r>
                <a:rPr lang="en">
                  <a:solidFill>
                    <a:srgbClr val="CC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44.6%</a:t>
              </a:r>
              <a:endParaRPr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Partner Count:</a:t>
              </a:r>
              <a:r>
                <a:rPr b="1" lang="en">
                  <a:solidFill>
                    <a:srgbClr val="CC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0</a:t>
              </a:r>
              <a:endParaRPr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6142125" y="10353375"/>
              <a:ext cx="547500" cy="5532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344925" y="10580125"/>
              <a:ext cx="119100" cy="1260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" name="Google Shape;115;p13"/>
            <p:cNvCxnSpPr>
              <a:stCxn id="112" idx="2"/>
              <a:endCxn id="113" idx="1"/>
            </p:cNvCxnSpPr>
            <p:nvPr/>
          </p:nvCxnSpPr>
          <p:spPr>
            <a:xfrm>
              <a:off x="24697100" y="8743575"/>
              <a:ext cx="1525200" cy="1690800"/>
            </a:xfrm>
            <a:prstGeom prst="straightConnector1">
              <a:avLst/>
            </a:prstGeom>
            <a:noFill/>
            <a:ln cap="flat" cmpd="sng" w="38100">
              <a:solidFill>
                <a:srgbClr val="F3941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6" name="Google Shape;116;p13"/>
          <p:cNvPicPr preferRelativeResize="0"/>
          <p:nvPr/>
        </p:nvPicPr>
        <p:blipFill rotWithShape="1">
          <a:blip r:embed="rId15">
            <a:alphaModFix/>
          </a:blip>
          <a:srcRect b="0" l="0" r="82956" t="0"/>
          <a:stretch/>
        </p:blipFill>
        <p:spPr>
          <a:xfrm>
            <a:off x="7825575" y="15592876"/>
            <a:ext cx="1282513" cy="126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49730" y="17506300"/>
            <a:ext cx="2552700" cy="103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28119" y="17393625"/>
            <a:ext cx="2757456" cy="10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 txBox="1"/>
          <p:nvPr/>
        </p:nvSpPr>
        <p:spPr>
          <a:xfrm>
            <a:off x="23127875" y="10345888"/>
            <a:ext cx="41292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census tracts with significant </a:t>
            </a:r>
            <a:r>
              <a:rPr b="1"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residual values indicate areas where CAFB resources are needed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57775" y="15512129"/>
            <a:ext cx="1535100" cy="153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3"/>
          <p:cNvGrpSpPr/>
          <p:nvPr/>
        </p:nvGrpSpPr>
        <p:grpSpPr>
          <a:xfrm>
            <a:off x="494050" y="8459875"/>
            <a:ext cx="9220350" cy="4836427"/>
            <a:chOff x="817900" y="8578642"/>
            <a:chExt cx="9220350" cy="4595180"/>
          </a:xfrm>
        </p:grpSpPr>
        <p:grpSp>
          <p:nvGrpSpPr>
            <p:cNvPr id="122" name="Google Shape;122;p13"/>
            <p:cNvGrpSpPr/>
            <p:nvPr/>
          </p:nvGrpSpPr>
          <p:grpSpPr>
            <a:xfrm>
              <a:off x="817900" y="8578642"/>
              <a:ext cx="9075998" cy="4595180"/>
              <a:chOff x="1033893" y="6042336"/>
              <a:chExt cx="8183210" cy="10590413"/>
            </a:xfrm>
          </p:grpSpPr>
          <p:sp>
            <p:nvSpPr>
              <p:cNvPr id="123" name="Google Shape;123;p13"/>
              <p:cNvSpPr/>
              <p:nvPr/>
            </p:nvSpPr>
            <p:spPr>
              <a:xfrm rot="10800000">
                <a:off x="1036703" y="7089149"/>
                <a:ext cx="8180400" cy="9543600"/>
              </a:xfrm>
              <a:prstGeom prst="round2SameRect">
                <a:avLst>
                  <a:gd fmla="val 4225" name="adj1"/>
                  <a:gd fmla="val 0" name="adj2"/>
                </a:avLst>
              </a:prstGeom>
              <a:solidFill>
                <a:srgbClr val="F9F1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1033893" y="6042336"/>
                <a:ext cx="8173200" cy="2341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 txBox="1"/>
              <p:nvPr/>
            </p:nvSpPr>
            <p:spPr>
              <a:xfrm>
                <a:off x="1537771" y="10437198"/>
                <a:ext cx="7529100" cy="597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6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003A5B"/>
                    </a:solidFill>
                    <a:latin typeface="Roboto"/>
                    <a:ea typeface="Roboto"/>
                    <a:cs typeface="Roboto"/>
                    <a:sym typeface="Roboto"/>
                  </a:rPr>
                  <a:t>	</a:t>
                </a:r>
                <a:endParaRPr b="1" sz="30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6" name="Google Shape;126;p13"/>
            <p:cNvSpPr txBox="1"/>
            <p:nvPr/>
          </p:nvSpPr>
          <p:spPr>
            <a:xfrm>
              <a:off x="835400" y="9796163"/>
              <a:ext cx="6888600" cy="21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800">
                <a:solidFill>
                  <a:srgbClr val="003A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847750" y="8703844"/>
              <a:ext cx="91905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400">
                  <a:solidFill>
                    <a:srgbClr val="F3941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Opportunity</a:t>
              </a:r>
              <a:endParaRPr b="1" sz="4400">
                <a:solidFill>
                  <a:srgbClr val="F3941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" name="Google Shape;128;p13"/>
            <p:cNvSpPr txBox="1"/>
            <p:nvPr/>
          </p:nvSpPr>
          <p:spPr>
            <a:xfrm>
              <a:off x="986463" y="9601659"/>
              <a:ext cx="4109700" cy="3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425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D9731"/>
                </a:buClr>
                <a:buSzPts val="3100"/>
                <a:buFont typeface="Proxima Nova"/>
                <a:buChar char="⌾"/>
              </a:pPr>
              <a:r>
                <a:rPr lang="en" sz="29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Identify areas of most opportunity in the DMV area.</a:t>
              </a:r>
              <a:endParaRPr sz="2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425450" lvl="0" marL="457200" rtl="0" algn="l">
                <a:spcBef>
                  <a:spcPts val="1000"/>
                </a:spcBef>
                <a:spcAft>
                  <a:spcPts val="1000"/>
                </a:spcAft>
                <a:buClr>
                  <a:srgbClr val="5D9731"/>
                </a:buClr>
                <a:buSzPts val="3100"/>
                <a:buFont typeface="Proxima Nova"/>
                <a:buChar char="⌾"/>
              </a:pPr>
              <a:r>
                <a:rPr lang="en" sz="29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Recommend census tracts in greatest need of CAFB resources.</a:t>
              </a:r>
              <a:endParaRPr sz="435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9" name="Google Shape;129;p1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909300" y="9627455"/>
              <a:ext cx="4973499" cy="3494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13"/>
          <p:cNvSpPr txBox="1"/>
          <p:nvPr/>
        </p:nvSpPr>
        <p:spPr>
          <a:xfrm>
            <a:off x="24872675" y="10127029"/>
            <a:ext cx="63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sz="3900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27742450" y="10322725"/>
            <a:ext cx="43710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census tracts with significant </a:t>
            </a:r>
            <a:r>
              <a:rPr b="1"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r>
              <a:rPr lang="en" sz="2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residual values indicate areas where CAFB resources can be reallocated</a:t>
            </a:r>
            <a:endParaRPr sz="2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29535100" y="10111350"/>
            <a:ext cx="1090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13365C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r>
            <a:endParaRPr b="1" sz="3900">
              <a:solidFill>
                <a:srgbClr val="1336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3" name="Google Shape;133;p13"/>
          <p:cNvCxnSpPr/>
          <p:nvPr/>
        </p:nvCxnSpPr>
        <p:spPr>
          <a:xfrm>
            <a:off x="27562875" y="10318400"/>
            <a:ext cx="3300" cy="2041800"/>
          </a:xfrm>
          <a:prstGeom prst="straightConnector1">
            <a:avLst/>
          </a:prstGeom>
          <a:noFill/>
          <a:ln cap="flat" cmpd="sng" w="38100">
            <a:solidFill>
              <a:srgbClr val="F394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3"/>
          <p:cNvSpPr txBox="1"/>
          <p:nvPr/>
        </p:nvSpPr>
        <p:spPr>
          <a:xfrm>
            <a:off x="11211475" y="4105575"/>
            <a:ext cx="2681400" cy="990600"/>
          </a:xfrm>
          <a:prstGeom prst="rect">
            <a:avLst/>
          </a:prstGeom>
          <a:solidFill>
            <a:srgbClr val="F9F1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DMV</a:t>
            </a:r>
            <a:r>
              <a:rPr lang="en" sz="34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 Hunger Heat Map</a:t>
            </a:r>
            <a:endParaRPr sz="3400">
              <a:solidFill>
                <a:srgbClr val="99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20">
            <a:alphaModFix/>
          </a:blip>
          <a:srcRect b="0" l="26865" r="28365" t="0"/>
          <a:stretch/>
        </p:blipFill>
        <p:spPr>
          <a:xfrm>
            <a:off x="6298213" y="15494850"/>
            <a:ext cx="801525" cy="17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935947" y="15246400"/>
            <a:ext cx="30435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3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endParaRPr sz="3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  <a:endParaRPr sz="3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sz="3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9731"/>
              </a:buClr>
              <a:buSzPts val="3300"/>
              <a:buFont typeface="Proxima Nova"/>
              <a:buChar char="⌾"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Folium</a:t>
            </a:r>
            <a:endParaRPr sz="3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589172" y="1535600"/>
            <a:ext cx="11024100" cy="188760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Colors:</a:t>
            </a:r>
            <a:endParaRPr sz="5000"/>
          </a:p>
          <a:p>
            <a:pPr indent="0" lvl="0" marL="0" rtl="0" algn="l">
              <a:spcBef>
                <a:spcPts val="6000"/>
              </a:spcBef>
              <a:spcAft>
                <a:spcPts val="0"/>
              </a:spcAft>
              <a:buNone/>
            </a:pPr>
            <a:r>
              <a:rPr lang="en" sz="5000"/>
              <a:t>Light Green  Background: f3fbd5</a:t>
            </a:r>
            <a:br>
              <a:rPr lang="en" sz="5000"/>
            </a:br>
            <a:r>
              <a:rPr lang="en" sz="5000"/>
              <a:t>Dark Orange: </a:t>
            </a:r>
            <a:r>
              <a:rPr lang="en" sz="5000"/>
              <a:t>f</a:t>
            </a:r>
            <a:r>
              <a:rPr lang="en" sz="5000"/>
              <a:t>3941a</a:t>
            </a:r>
            <a:br>
              <a:rPr lang="en" sz="5000"/>
            </a:br>
            <a:r>
              <a:rPr lang="en" sz="5000"/>
              <a:t>Dark Green: </a:t>
            </a:r>
            <a:r>
              <a:rPr b="1" lang="en" sz="52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5D9731</a:t>
            </a:r>
            <a:br>
              <a:rPr lang="en" sz="5000"/>
            </a:br>
            <a:r>
              <a:rPr lang="en" sz="5000"/>
              <a:t>Middle Green: </a:t>
            </a:r>
            <a:r>
              <a:rPr b="1" lang="en" sz="52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96B977</a:t>
            </a:r>
            <a:br>
              <a:rPr lang="en" sz="5000"/>
            </a:br>
            <a:r>
              <a:rPr lang="en" sz="5000"/>
              <a:t>Navy Blue: 13365c</a:t>
            </a:r>
            <a:endParaRPr sz="5000"/>
          </a:p>
          <a:p>
            <a:pPr indent="0" lvl="0" marL="0" rtl="0" algn="l">
              <a:lnSpc>
                <a:spcPct val="110000"/>
              </a:lnSpc>
              <a:spcBef>
                <a:spcPts val="6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#FCF0DC</a:t>
            </a:r>
            <a:endParaRPr b="1" sz="2700">
              <a:solidFill>
                <a:srgbClr val="333333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6000"/>
              </a:spcBef>
              <a:spcAft>
                <a:spcPts val="60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025" y="1535596"/>
            <a:ext cx="9963649" cy="604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11974200" y="3494250"/>
            <a:ext cx="1320900" cy="735000"/>
          </a:xfrm>
          <a:prstGeom prst="rect">
            <a:avLst/>
          </a:prstGeom>
          <a:solidFill>
            <a:srgbClr val="F3F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8145550" y="4243225"/>
            <a:ext cx="1320900" cy="735000"/>
          </a:xfrm>
          <a:prstGeom prst="rect">
            <a:avLst/>
          </a:prstGeom>
          <a:solidFill>
            <a:srgbClr val="F394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8145550" y="5205275"/>
            <a:ext cx="1320900" cy="735000"/>
          </a:xfrm>
          <a:prstGeom prst="rect">
            <a:avLst/>
          </a:prstGeom>
          <a:solidFill>
            <a:srgbClr val="5D97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766700" y="6167325"/>
            <a:ext cx="1320900" cy="735000"/>
          </a:xfrm>
          <a:prstGeom prst="rect">
            <a:avLst/>
          </a:prstGeom>
          <a:solidFill>
            <a:srgbClr val="96B9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7939000" y="7342425"/>
            <a:ext cx="1320900" cy="735000"/>
          </a:xfrm>
          <a:prstGeom prst="rect">
            <a:avLst/>
          </a:prstGeom>
          <a:solidFill>
            <a:srgbClr val="1336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4687400" y="10738425"/>
            <a:ext cx="13465800" cy="9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Client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Data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Objectives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Methodology (HHM)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Recommendations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Next Steps</a:t>
            </a:r>
            <a:endParaRPr sz="70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20968379" y="9692674"/>
            <a:ext cx="6917346" cy="8043401"/>
            <a:chOff x="1036703" y="6042360"/>
            <a:chExt cx="8180400" cy="10590390"/>
          </a:xfrm>
        </p:grpSpPr>
        <p:sp>
          <p:nvSpPr>
            <p:cNvPr id="150" name="Google Shape;150;p14"/>
            <p:cNvSpPr/>
            <p:nvPr/>
          </p:nvSpPr>
          <p:spPr>
            <a:xfrm rot="10800000">
              <a:off x="1036703" y="7089149"/>
              <a:ext cx="8180400" cy="9543600"/>
            </a:xfrm>
            <a:prstGeom prst="round2SameRect">
              <a:avLst>
                <a:gd fmla="val 4225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067100" y="6042360"/>
              <a:ext cx="8139900" cy="11508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14"/>
            <p:cNvGrpSpPr/>
            <p:nvPr/>
          </p:nvGrpSpPr>
          <p:grpSpPr>
            <a:xfrm>
              <a:off x="1537776" y="6052207"/>
              <a:ext cx="7529003" cy="10358446"/>
              <a:chOff x="2894412" y="2333683"/>
              <a:chExt cx="7812600" cy="22062718"/>
            </a:xfrm>
          </p:grpSpPr>
          <p:sp>
            <p:nvSpPr>
              <p:cNvPr id="153" name="Google Shape;153;p14"/>
              <p:cNvSpPr txBox="1"/>
              <p:nvPr/>
            </p:nvSpPr>
            <p:spPr>
              <a:xfrm>
                <a:off x="3913200" y="2333683"/>
                <a:ext cx="5532000" cy="10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4400">
                    <a:solidFill>
                      <a:srgbClr val="FEC11E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</a:t>
                </a:r>
                <a:endParaRPr b="1" sz="4400">
                  <a:solidFill>
                    <a:srgbClr val="FEC1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4" name="Google Shape;154;p14"/>
              <p:cNvSpPr txBox="1"/>
              <p:nvPr/>
            </p:nvSpPr>
            <p:spPr>
              <a:xfrm>
                <a:off x="2894412" y="5169701"/>
                <a:ext cx="7812600" cy="192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6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003A5B"/>
                    </a:solidFill>
                    <a:latin typeface="Roboto"/>
                    <a:ea typeface="Roboto"/>
                    <a:cs typeface="Roboto"/>
                    <a:sym typeface="Roboto"/>
                  </a:rPr>
                  <a:t>	</a:t>
                </a:r>
                <a:endParaRPr b="1" sz="3000">
                  <a:solidFill>
                    <a:srgbClr val="003A5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55" name="Google Shape;1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153" y="19018364"/>
            <a:ext cx="2368936" cy="21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9783" y="17960227"/>
            <a:ext cx="2368936" cy="21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4194" y="17111652"/>
            <a:ext cx="2368936" cy="21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550" y="17736087"/>
            <a:ext cx="3513300" cy="1419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/>
        </p:nvSpPr>
        <p:spPr>
          <a:xfrm>
            <a:off x="1076325" y="9958963"/>
            <a:ext cx="30000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50">
                <a:solidFill>
                  <a:srgbClr val="4E8227"/>
                </a:solidFill>
                <a:highlight>
                  <a:srgbClr val="F9F7F4"/>
                </a:highlight>
              </a:rPr>
              <a:t>450</a:t>
            </a:r>
            <a:r>
              <a:rPr b="1" lang="en" sz="1100">
                <a:solidFill>
                  <a:srgbClr val="4E8227"/>
                </a:solidFill>
                <a:highlight>
                  <a:srgbClr val="F9F7F4"/>
                </a:highlight>
              </a:rPr>
              <a:t>+</a:t>
            </a:r>
            <a:r>
              <a:rPr b="1" lang="en" sz="4150">
                <a:solidFill>
                  <a:srgbClr val="4E8227"/>
                </a:solidFill>
                <a:highlight>
                  <a:srgbClr val="F9F7F4"/>
                </a:highlight>
              </a:rPr>
              <a:t> Food</a:t>
            </a:r>
            <a:endParaRPr b="1" sz="4150">
              <a:solidFill>
                <a:srgbClr val="4E8227"/>
              </a:solidFill>
              <a:highlight>
                <a:srgbClr val="F9F7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E8227"/>
                </a:solidFill>
                <a:highlight>
                  <a:srgbClr val="F9F7F4"/>
                </a:highlight>
              </a:rPr>
              <a:t>Assistance Partners</a:t>
            </a:r>
            <a:endParaRPr b="1" sz="1100">
              <a:solidFill>
                <a:srgbClr val="4E8227"/>
              </a:solidFill>
              <a:highlight>
                <a:srgbClr val="F9F7F4"/>
              </a:highlight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149" y="1182675"/>
            <a:ext cx="5974926" cy="340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31119" y="17888475"/>
            <a:ext cx="60579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41419" y="17888475"/>
            <a:ext cx="60769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11">
            <a:alphaModFix/>
          </a:blip>
          <a:srcRect b="57764" l="0" r="46305" t="0"/>
          <a:stretch/>
        </p:blipFill>
        <p:spPr>
          <a:xfrm>
            <a:off x="26791074" y="4735899"/>
            <a:ext cx="3208250" cy="1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b="16984" l="0" r="0" t="0"/>
          <a:stretch/>
        </p:blipFill>
        <p:spPr>
          <a:xfrm>
            <a:off x="1426100" y="747301"/>
            <a:ext cx="14322824" cy="68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5627"/>
            <a:ext cx="782955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7001" y="5387472"/>
            <a:ext cx="25326575" cy="1563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21575"/>
            <a:ext cx="22830524" cy="137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661050" y="14062575"/>
            <a:ext cx="1814100" cy="1769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